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6"/>
  </p:notesMasterIdLst>
  <p:sldIdLst>
    <p:sldId id="256" r:id="rId2"/>
    <p:sldId id="302" r:id="rId3"/>
    <p:sldId id="259" r:id="rId4"/>
    <p:sldId id="258" r:id="rId5"/>
    <p:sldId id="260" r:id="rId6"/>
    <p:sldId id="261" r:id="rId7"/>
    <p:sldId id="262" r:id="rId8"/>
    <p:sldId id="263" r:id="rId9"/>
    <p:sldId id="266" r:id="rId10"/>
    <p:sldId id="270" r:id="rId11"/>
    <p:sldId id="269" r:id="rId12"/>
    <p:sldId id="271" r:id="rId13"/>
    <p:sldId id="273" r:id="rId14"/>
    <p:sldId id="275" r:id="rId15"/>
    <p:sldId id="274" r:id="rId16"/>
    <p:sldId id="276" r:id="rId17"/>
    <p:sldId id="277" r:id="rId18"/>
    <p:sldId id="278" r:id="rId19"/>
    <p:sldId id="281" r:id="rId20"/>
    <p:sldId id="282" r:id="rId21"/>
    <p:sldId id="283" r:id="rId22"/>
    <p:sldId id="284" r:id="rId23"/>
    <p:sldId id="285" r:id="rId24"/>
    <p:sldId id="286" r:id="rId25"/>
    <p:sldId id="289" r:id="rId26"/>
    <p:sldId id="290" r:id="rId27"/>
    <p:sldId id="293" r:id="rId28"/>
    <p:sldId id="292" r:id="rId29"/>
    <p:sldId id="294" r:id="rId30"/>
    <p:sldId id="295" r:id="rId31"/>
    <p:sldId id="296" r:id="rId32"/>
    <p:sldId id="297" r:id="rId33"/>
    <p:sldId id="300" r:id="rId34"/>
    <p:sldId id="30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48"/>
    <p:restoredTop sz="94665"/>
  </p:normalViewPr>
  <p:slideViewPr>
    <p:cSldViewPr snapToGrid="0" snapToObjects="1">
      <p:cViewPr varScale="1">
        <p:scale>
          <a:sx n="90" d="100"/>
          <a:sy n="90" d="100"/>
        </p:scale>
        <p:origin x="-120"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A7D01F-6936-1D45-965B-D88379596422}" type="datetimeFigureOut">
              <a:rPr lang="en-US" smtClean="0"/>
              <a:t>1/21/19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65B849-E25C-2945-A637-8DB082E190A9}" type="slidenum">
              <a:rPr lang="en-US" smtClean="0"/>
              <a:t>‹#›</a:t>
            </a:fld>
            <a:endParaRPr lang="en-US"/>
          </a:p>
        </p:txBody>
      </p:sp>
    </p:spTree>
    <p:extLst>
      <p:ext uri="{BB962C8B-B14F-4D97-AF65-F5344CB8AC3E}">
        <p14:creationId xmlns:p14="http://schemas.microsoft.com/office/powerpoint/2010/main" val="905239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1/21/19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info@californiaperfect.ta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Impact of new 2018 tax act</a:t>
            </a:r>
            <a:endParaRPr lang="en-US" dirty="0"/>
          </a:p>
        </p:txBody>
      </p:sp>
      <p:sp>
        <p:nvSpPr>
          <p:cNvPr id="3" name="Subtitle 2"/>
          <p:cNvSpPr>
            <a:spLocks noGrp="1"/>
          </p:cNvSpPr>
          <p:nvPr>
            <p:ph type="subTitle" idx="1"/>
          </p:nvPr>
        </p:nvSpPr>
        <p:spPr>
          <a:xfrm>
            <a:off x="2695194" y="4352543"/>
            <a:ext cx="6801612" cy="1614303"/>
          </a:xfrm>
        </p:spPr>
        <p:txBody>
          <a:bodyPr>
            <a:normAutofit fontScale="92500" lnSpcReduction="10000"/>
          </a:bodyPr>
          <a:lstStyle/>
          <a:p>
            <a:r>
              <a:rPr lang="en-US" dirty="0" smtClean="0"/>
              <a:t>By: David A. </a:t>
            </a:r>
            <a:r>
              <a:rPr lang="en-US" dirty="0" err="1" smtClean="0"/>
              <a:t>Widerman</a:t>
            </a:r>
            <a:r>
              <a:rPr lang="en-US" dirty="0" smtClean="0"/>
              <a:t>, CPA (CA License # 87106)</a:t>
            </a:r>
          </a:p>
          <a:p>
            <a:r>
              <a:rPr lang="en-US" dirty="0" smtClean="0"/>
              <a:t>California Perfect Tax</a:t>
            </a:r>
          </a:p>
          <a:p>
            <a:r>
              <a:rPr lang="en-US" dirty="0" smtClean="0"/>
              <a:t>E-mail- </a:t>
            </a:r>
            <a:r>
              <a:rPr lang="en-US" dirty="0" smtClean="0">
                <a:hlinkClick r:id="rId2"/>
              </a:rPr>
              <a:t>info@californiaperfect.tax</a:t>
            </a:r>
            <a:endParaRPr lang="en-US" dirty="0" smtClean="0"/>
          </a:p>
          <a:p>
            <a:r>
              <a:rPr lang="en-US" dirty="0" smtClean="0"/>
              <a:t>Phone: </a:t>
            </a:r>
            <a:r>
              <a:rPr lang="en-US" dirty="0" smtClean="0"/>
              <a:t>(</a:t>
            </a:r>
            <a:r>
              <a:rPr lang="mr-IN" dirty="0" smtClean="0"/>
              <a:t>650</a:t>
            </a:r>
            <a:r>
              <a:rPr lang="en-US" dirty="0" smtClean="0"/>
              <a:t>) </a:t>
            </a:r>
            <a:r>
              <a:rPr lang="mr-IN" dirty="0" smtClean="0"/>
              <a:t>590</a:t>
            </a:r>
            <a:r>
              <a:rPr lang="en-US" dirty="0" smtClean="0"/>
              <a:t>-</a:t>
            </a:r>
            <a:r>
              <a:rPr lang="mr-IN" dirty="0" smtClean="0"/>
              <a:t>9013</a:t>
            </a:r>
            <a:endParaRPr lang="en-US" dirty="0"/>
          </a:p>
        </p:txBody>
      </p:sp>
      <p:sp>
        <p:nvSpPr>
          <p:cNvPr id="4" name="TextBox 3"/>
          <p:cNvSpPr txBox="1"/>
          <p:nvPr/>
        </p:nvSpPr>
        <p:spPr>
          <a:xfrm>
            <a:off x="7578671" y="451000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621746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57200"/>
            <a:ext cx="7729728" cy="1066800"/>
          </a:xfrm>
        </p:spPr>
        <p:txBody>
          <a:bodyPr/>
          <a:lstStyle/>
          <a:p>
            <a:r>
              <a:rPr lang="en-US" dirty="0" smtClean="0"/>
              <a:t>Glossary of Terms-filing status</a:t>
            </a:r>
            <a:endParaRPr lang="en-US" dirty="0"/>
          </a:p>
        </p:txBody>
      </p:sp>
      <p:sp>
        <p:nvSpPr>
          <p:cNvPr id="3" name="Content Placeholder 2"/>
          <p:cNvSpPr>
            <a:spLocks noGrp="1"/>
          </p:cNvSpPr>
          <p:nvPr>
            <p:ph sz="half" idx="1"/>
          </p:nvPr>
        </p:nvSpPr>
        <p:spPr>
          <a:xfrm>
            <a:off x="365760" y="2011680"/>
            <a:ext cx="5487923" cy="3728346"/>
          </a:xfrm>
        </p:spPr>
        <p:txBody>
          <a:bodyPr>
            <a:noAutofit/>
          </a:bodyPr>
          <a:lstStyle/>
          <a:p>
            <a:pPr marL="228600" lvl="1"/>
            <a:r>
              <a:rPr lang="en-US" sz="1700" dirty="0"/>
              <a:t>I. Single- Normally this status is for taxpayers who aren’t married, or who are divorced or legally separated under state </a:t>
            </a:r>
            <a:r>
              <a:rPr lang="en-US" sz="1700" dirty="0" smtClean="0"/>
              <a:t>law</a:t>
            </a:r>
          </a:p>
          <a:p>
            <a:pPr marL="228600" lvl="1"/>
            <a:r>
              <a:rPr lang="en-US" sz="1700" dirty="0"/>
              <a:t>II. Married filing jointly- If taxpayers are married, they can file a joint tax return. If a spouse died in 2017, the widowed spouse can often file a joint return for that year. </a:t>
            </a:r>
            <a:endParaRPr lang="en-US" sz="1700" dirty="0" smtClean="0"/>
          </a:p>
          <a:p>
            <a:pPr marL="228600" lvl="1"/>
            <a:r>
              <a:rPr lang="en-US" sz="1700" dirty="0"/>
              <a:t>III. Married Filing Separately- A married couple can choose to file two separate tax returns. This may benefit them if it results in less tax owed than if they file a joint tax return. Taxpayers may want to prepare their taxes both ways before they choose. They can also use this status if each wants to be responsible only for their own taxes. </a:t>
            </a:r>
          </a:p>
          <a:p>
            <a:pPr marL="228600" lvl="1"/>
            <a:endParaRPr lang="en-US" sz="1700" dirty="0"/>
          </a:p>
          <a:p>
            <a:pPr marL="228600" lvl="1"/>
            <a:endParaRPr lang="en-US" sz="1700" dirty="0"/>
          </a:p>
          <a:p>
            <a:endParaRPr lang="en-US" sz="1600" dirty="0" smtClean="0"/>
          </a:p>
        </p:txBody>
      </p:sp>
      <p:sp>
        <p:nvSpPr>
          <p:cNvPr id="4" name="Content Placeholder 3"/>
          <p:cNvSpPr>
            <a:spLocks noGrp="1"/>
          </p:cNvSpPr>
          <p:nvPr>
            <p:ph sz="half" idx="2"/>
          </p:nvPr>
        </p:nvSpPr>
        <p:spPr>
          <a:xfrm>
            <a:off x="6338315" y="2011680"/>
            <a:ext cx="5442205" cy="4465320"/>
          </a:xfrm>
        </p:spPr>
        <p:txBody>
          <a:bodyPr>
            <a:normAutofit/>
          </a:bodyPr>
          <a:lstStyle/>
          <a:p>
            <a:pPr marL="228600" lvl="1"/>
            <a:r>
              <a:rPr lang="en-US" sz="1700" dirty="0"/>
              <a:t>IV. Head of Household- In most cases, this status applies to a taxpayer who is not married, but they are some special rules. For example, the taxpayer must have paid more than half the cost of keeping up a home for themselves and a qualifying person. Don’t choose this status by mistake. Be sure to check all the rules. </a:t>
            </a:r>
            <a:endParaRPr lang="en-US" sz="1700" dirty="0" smtClean="0"/>
          </a:p>
          <a:p>
            <a:pPr marL="228600" lvl="1"/>
            <a:r>
              <a:rPr lang="en-US" sz="1700" dirty="0"/>
              <a:t>V. Qualifying Widow(</a:t>
            </a:r>
            <a:r>
              <a:rPr lang="en-US" sz="1700" dirty="0" err="1"/>
              <a:t>er</a:t>
            </a:r>
            <a:r>
              <a:rPr lang="en-US" sz="1700" dirty="0"/>
              <a:t>)- This status may apply to a taxpayer if their spouse died during 2016 or 2017. </a:t>
            </a:r>
          </a:p>
          <a:p>
            <a:pPr marL="228600" lvl="1"/>
            <a:r>
              <a:rPr lang="en-US" sz="1700" dirty="0"/>
              <a:t>VI. Qualifying Widow(</a:t>
            </a:r>
            <a:r>
              <a:rPr lang="en-US" sz="1700" dirty="0" err="1"/>
              <a:t>er</a:t>
            </a:r>
            <a:r>
              <a:rPr lang="en-US" sz="1700" dirty="0"/>
              <a:t>) with Dependent Child- This status may apply to a taxpayer if their spouse died during 2016 or 2017, and they have a dependent child. Other conditions may also apply. </a:t>
            </a:r>
          </a:p>
          <a:p>
            <a:pPr marL="228600" lvl="1">
              <a:lnSpc>
                <a:spcPct val="120000"/>
              </a:lnSpc>
            </a:pPr>
            <a:endParaRPr lang="en-US" sz="1700" dirty="0"/>
          </a:p>
          <a:p>
            <a:pPr>
              <a:lnSpc>
                <a:spcPct val="120000"/>
              </a:lnSpc>
            </a:pPr>
            <a:endParaRPr lang="en-US" dirty="0"/>
          </a:p>
        </p:txBody>
      </p:sp>
    </p:spTree>
    <p:extLst>
      <p:ext uri="{BB962C8B-B14F-4D97-AF65-F5344CB8AC3E}">
        <p14:creationId xmlns:p14="http://schemas.microsoft.com/office/powerpoint/2010/main" val="17247600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57200"/>
            <a:ext cx="7729728" cy="1066800"/>
          </a:xfrm>
        </p:spPr>
        <p:txBody>
          <a:bodyPr/>
          <a:lstStyle/>
          <a:p>
            <a:r>
              <a:rPr lang="en-US" dirty="0" smtClean="0"/>
              <a:t>Glossary of Terms (Cont. )</a:t>
            </a:r>
            <a:endParaRPr lang="en-US" dirty="0"/>
          </a:p>
        </p:txBody>
      </p:sp>
      <p:sp>
        <p:nvSpPr>
          <p:cNvPr id="3" name="Content Placeholder 2"/>
          <p:cNvSpPr>
            <a:spLocks noGrp="1"/>
          </p:cNvSpPr>
          <p:nvPr>
            <p:ph sz="half" idx="1"/>
          </p:nvPr>
        </p:nvSpPr>
        <p:spPr>
          <a:xfrm>
            <a:off x="365760" y="2011680"/>
            <a:ext cx="5487923" cy="3728346"/>
          </a:xfrm>
        </p:spPr>
        <p:txBody>
          <a:bodyPr>
            <a:noAutofit/>
          </a:bodyPr>
          <a:lstStyle/>
          <a:p>
            <a:r>
              <a:rPr lang="en-US" sz="1600" dirty="0"/>
              <a:t>Adjusted Gross Income (AGI) is defined as gross income minus adjustments to income. Refer to your most recent federal income tax return to get a quick estimate of your AGI. </a:t>
            </a:r>
          </a:p>
          <a:p>
            <a:r>
              <a:rPr lang="en-US" sz="1600" dirty="0"/>
              <a:t>Specified Service Business- A specified service trade or business is any business involving the performance of services in the fields of health, law, accounting, actuarial, consulting, athletics, financial services, brokerage services, or ”any trade or business where the principal asset of such trade or business is the reputation or skill of one or more of its employees. </a:t>
            </a:r>
            <a:endParaRPr lang="en-US" sz="1600" dirty="0" smtClean="0"/>
          </a:p>
          <a:p>
            <a:r>
              <a:rPr lang="en-US" sz="1600" dirty="0" smtClean="0"/>
              <a:t>Taxable Income- Adjusted gross income minus any deductions or exemptions allowed in that tax year. Taxable income includes wages, salaries, bonuses, and tips, as well as investment income and unearned income. </a:t>
            </a:r>
          </a:p>
        </p:txBody>
      </p:sp>
      <p:sp>
        <p:nvSpPr>
          <p:cNvPr id="4" name="Content Placeholder 3"/>
          <p:cNvSpPr>
            <a:spLocks noGrp="1"/>
          </p:cNvSpPr>
          <p:nvPr>
            <p:ph sz="half" idx="2"/>
          </p:nvPr>
        </p:nvSpPr>
        <p:spPr>
          <a:xfrm>
            <a:off x="6338315" y="2011680"/>
            <a:ext cx="5442205" cy="4465320"/>
          </a:xfrm>
        </p:spPr>
        <p:txBody>
          <a:bodyPr>
            <a:normAutofit fontScale="70000" lnSpcReduction="20000"/>
          </a:bodyPr>
          <a:lstStyle/>
          <a:p>
            <a:pPr>
              <a:lnSpc>
                <a:spcPct val="120000"/>
              </a:lnSpc>
            </a:pPr>
            <a:r>
              <a:rPr lang="en-US" sz="2000" dirty="0"/>
              <a:t>Qualified Business (QB)- Any non C-corporate business </a:t>
            </a:r>
            <a:r>
              <a:rPr lang="en-US" sz="2000" dirty="0" smtClean="0"/>
              <a:t>other than a Specified Service Business (“SSB”). However, an SSB will qualify for the QBI deduction if the individual’s taxable income is less than $207,500 (all taxpayers expect MFJ) or $415,000 for MFJ, for tax year 2018. Threshold is adjusted for inflation each year. </a:t>
            </a:r>
          </a:p>
          <a:p>
            <a:pPr>
              <a:lnSpc>
                <a:spcPct val="120000"/>
              </a:lnSpc>
            </a:pPr>
            <a:r>
              <a:rPr lang="en-US" sz="2000" dirty="0" smtClean="0"/>
              <a:t>Qualified Business Income (QBI)- The net amount of qualified items of income, gain, deduction, and loss with respect to any Qualified Business of the taxpayer. This does not include any qualified REIT dividends, qualified cooperative dividends, or qualified publicly traded partnership income. </a:t>
            </a:r>
          </a:p>
          <a:p>
            <a:pPr>
              <a:lnSpc>
                <a:spcPct val="120000"/>
              </a:lnSpc>
            </a:pPr>
            <a:r>
              <a:rPr lang="en-US" sz="2000" dirty="0" smtClean="0"/>
              <a:t>Unadjusted Basis of Property – the depreciation period:</a:t>
            </a:r>
          </a:p>
          <a:p>
            <a:pPr>
              <a:lnSpc>
                <a:spcPct val="120000"/>
              </a:lnSpc>
            </a:pPr>
            <a:r>
              <a:rPr lang="en-US" sz="1800" dirty="0" smtClean="0"/>
              <a:t>Starts on date the property is placed in service and ends on the ends on       the  LATER OF:</a:t>
            </a:r>
          </a:p>
          <a:p>
            <a:pPr lvl="2">
              <a:lnSpc>
                <a:spcPct val="120000"/>
              </a:lnSpc>
            </a:pPr>
            <a:r>
              <a:rPr lang="en-US" sz="1800" dirty="0" smtClean="0"/>
              <a:t>10 years, or (5 year property, use 10 years)</a:t>
            </a:r>
          </a:p>
          <a:p>
            <a:pPr lvl="2">
              <a:lnSpc>
                <a:spcPct val="120000"/>
              </a:lnSpc>
            </a:pPr>
            <a:r>
              <a:rPr lang="en-US" sz="1800" dirty="0" smtClean="0"/>
              <a:t>The last day of  last full year in the asset’s “regular” (Not ADS) depreciation period. (39 year property,  use 39 years) </a:t>
            </a:r>
          </a:p>
          <a:p>
            <a:pPr lvl="2">
              <a:lnSpc>
                <a:spcPct val="120000"/>
              </a:lnSpc>
            </a:pPr>
            <a:endParaRPr lang="en-US" sz="1800" dirty="0" smtClean="0"/>
          </a:p>
          <a:p>
            <a:pPr lvl="2">
              <a:lnSpc>
                <a:spcPct val="120000"/>
              </a:lnSpc>
            </a:pPr>
            <a:endParaRPr lang="en-US" sz="1800" dirty="0" smtClean="0"/>
          </a:p>
          <a:p>
            <a:pPr>
              <a:lnSpc>
                <a:spcPct val="120000"/>
              </a:lnSpc>
            </a:pPr>
            <a:endParaRPr lang="en-US" sz="2000" dirty="0"/>
          </a:p>
          <a:p>
            <a:pPr>
              <a:lnSpc>
                <a:spcPct val="120000"/>
              </a:lnSpc>
            </a:pPr>
            <a:endParaRPr lang="en-US" sz="2000" dirty="0" smtClean="0"/>
          </a:p>
          <a:p>
            <a:pPr>
              <a:lnSpc>
                <a:spcPct val="120000"/>
              </a:lnSpc>
            </a:pPr>
            <a:endParaRPr lang="en-US" sz="2000" dirty="0"/>
          </a:p>
          <a:p>
            <a:pPr>
              <a:lnSpc>
                <a:spcPct val="120000"/>
              </a:lnSpc>
            </a:pPr>
            <a:endParaRPr lang="en-US" sz="2000" dirty="0" smtClean="0"/>
          </a:p>
          <a:p>
            <a:pPr>
              <a:lnSpc>
                <a:spcPct val="120000"/>
              </a:lnSpc>
            </a:pPr>
            <a:endParaRPr lang="en-US" sz="2000" dirty="0"/>
          </a:p>
          <a:p>
            <a:pPr>
              <a:lnSpc>
                <a:spcPct val="120000"/>
              </a:lnSpc>
            </a:pPr>
            <a:endParaRPr lang="en-US" dirty="0"/>
          </a:p>
        </p:txBody>
      </p:sp>
    </p:spTree>
    <p:extLst>
      <p:ext uri="{BB962C8B-B14F-4D97-AF65-F5344CB8AC3E}">
        <p14:creationId xmlns:p14="http://schemas.microsoft.com/office/powerpoint/2010/main" val="11208149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What tax deductions are disappearing?</a:t>
            </a:r>
            <a:endParaRPr lang="en-US" dirty="0"/>
          </a:p>
        </p:txBody>
      </p:sp>
    </p:spTree>
    <p:extLst>
      <p:ext uri="{BB962C8B-B14F-4D97-AF65-F5344CB8AC3E}">
        <p14:creationId xmlns:p14="http://schemas.microsoft.com/office/powerpoint/2010/main" val="16647324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Deductions that are disappearing</a:t>
            </a:r>
            <a:endParaRPr lang="en-US" dirty="0"/>
          </a:p>
        </p:txBody>
      </p:sp>
      <p:sp>
        <p:nvSpPr>
          <p:cNvPr id="3" name="Content Placeholder 2"/>
          <p:cNvSpPr>
            <a:spLocks noGrp="1"/>
          </p:cNvSpPr>
          <p:nvPr>
            <p:ph idx="1"/>
          </p:nvPr>
        </p:nvSpPr>
        <p:spPr/>
        <p:txBody>
          <a:bodyPr/>
          <a:lstStyle/>
          <a:p>
            <a:pPr marL="0" indent="0">
              <a:buNone/>
            </a:pPr>
            <a:r>
              <a:rPr lang="en-US" dirty="0" smtClean="0"/>
              <a:t>While many deductions are remaining under the new tax law, there are several that </a:t>
            </a:r>
            <a:r>
              <a:rPr lang="en-US" b="1" dirty="0" smtClean="0"/>
              <a:t>didn’t survive. </a:t>
            </a:r>
            <a:r>
              <a:rPr lang="en-US" dirty="0" smtClean="0"/>
              <a:t>Gone for the 2018 tax year are the deductions for:</a:t>
            </a:r>
          </a:p>
          <a:p>
            <a:pPr>
              <a:buFont typeface="Wingdings" charset="2"/>
              <a:buChar char="v"/>
            </a:pPr>
            <a:r>
              <a:rPr lang="en-US" dirty="0" smtClean="0"/>
              <a:t>Casualty and theft losses (except those attributable to a federally declared disaster)</a:t>
            </a:r>
          </a:p>
          <a:p>
            <a:pPr>
              <a:buFont typeface="Wingdings" charset="2"/>
              <a:buChar char="v"/>
            </a:pPr>
            <a:r>
              <a:rPr lang="en-US" dirty="0" smtClean="0"/>
              <a:t>Unreimbursed employee expenses</a:t>
            </a:r>
          </a:p>
          <a:p>
            <a:pPr>
              <a:buFont typeface="Wingdings" charset="2"/>
              <a:buChar char="v"/>
            </a:pPr>
            <a:r>
              <a:rPr lang="en-US" dirty="0" smtClean="0"/>
              <a:t>Tax preparation expenses </a:t>
            </a:r>
          </a:p>
          <a:p>
            <a:pPr>
              <a:buFont typeface="Wingdings" charset="2"/>
              <a:buChar char="v"/>
            </a:pPr>
            <a:r>
              <a:rPr lang="en-US" dirty="0" smtClean="0"/>
              <a:t>Other miscellaneous deductions previously subject to the 2% AGI cap </a:t>
            </a:r>
          </a:p>
          <a:p>
            <a:pPr>
              <a:buFont typeface="Wingdings" charset="2"/>
              <a:buChar char="v"/>
            </a:pPr>
            <a:r>
              <a:rPr lang="en-US" dirty="0" smtClean="0"/>
              <a:t>Moving expenses </a:t>
            </a:r>
          </a:p>
          <a:p>
            <a:pPr>
              <a:buFont typeface="Wingdings" charset="2"/>
              <a:buChar char="v"/>
            </a:pPr>
            <a:r>
              <a:rPr lang="en-US" dirty="0" smtClean="0"/>
              <a:t>Employer-subsidized parking and transportation reimbursement </a:t>
            </a:r>
            <a:endParaRPr lang="en-US" dirty="0"/>
          </a:p>
        </p:txBody>
      </p:sp>
    </p:spTree>
    <p:extLst>
      <p:ext uri="{BB962C8B-B14F-4D97-AF65-F5344CB8AC3E}">
        <p14:creationId xmlns:p14="http://schemas.microsoft.com/office/powerpoint/2010/main" val="17032038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ObamacARE</a:t>
            </a:r>
            <a:r>
              <a:rPr lang="en-US" dirty="0" smtClean="0"/>
              <a:t> PENALTY (</a:t>
            </a:r>
            <a:r>
              <a:rPr lang="en-US" dirty="0" err="1" smtClean="0"/>
              <a:t>INDIvidual</a:t>
            </a:r>
            <a:r>
              <a:rPr lang="en-US" dirty="0" smtClean="0"/>
              <a:t> mandate) going away—but when?</a:t>
            </a:r>
            <a:endParaRPr lang="en-US" dirty="0"/>
          </a:p>
        </p:txBody>
      </p:sp>
    </p:spTree>
    <p:extLst>
      <p:ext uri="{BB962C8B-B14F-4D97-AF65-F5344CB8AC3E}">
        <p14:creationId xmlns:p14="http://schemas.microsoft.com/office/powerpoint/2010/main" val="9104906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Obamacare penalties will be going away </a:t>
            </a:r>
            <a:endParaRPr lang="en-US" dirty="0"/>
          </a:p>
        </p:txBody>
      </p:sp>
      <p:sp>
        <p:nvSpPr>
          <p:cNvPr id="3" name="Content Placeholder 2"/>
          <p:cNvSpPr>
            <a:spLocks noGrp="1"/>
          </p:cNvSpPr>
          <p:nvPr>
            <p:ph idx="1"/>
          </p:nvPr>
        </p:nvSpPr>
        <p:spPr/>
        <p:txBody>
          <a:bodyPr/>
          <a:lstStyle/>
          <a:p>
            <a:r>
              <a:rPr lang="en-US" dirty="0" smtClean="0"/>
              <a:t>Republicans were unsuccessful in their efforts to repeal the Affordable Care Act, otherwise known as Obamacare, in 2017. However, the tax reform bill repeals the individual mandate, meaning that people who don’t buy health insurance will no longer have to pay a tax penalty. </a:t>
            </a:r>
          </a:p>
          <a:p>
            <a:r>
              <a:rPr lang="en-US" dirty="0" smtClean="0"/>
              <a:t>It’s worth noting that this change doesn’t go into effect </a:t>
            </a:r>
            <a:r>
              <a:rPr lang="en-US" b="1" dirty="0" smtClean="0"/>
              <a:t>until 2019</a:t>
            </a:r>
            <a:r>
              <a:rPr lang="en-US" dirty="0" smtClean="0"/>
              <a:t>, so for 2018, the “Obamacare penalty” can still be assessed. </a:t>
            </a:r>
            <a:endParaRPr lang="en-US" dirty="0"/>
          </a:p>
        </p:txBody>
      </p:sp>
    </p:spTree>
    <p:extLst>
      <p:ext uri="{BB962C8B-B14F-4D97-AF65-F5344CB8AC3E}">
        <p14:creationId xmlns:p14="http://schemas.microsoft.com/office/powerpoint/2010/main" val="18928858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529 plan rules—any child, any school. </a:t>
            </a:r>
            <a:endParaRPr lang="en-US" dirty="0"/>
          </a:p>
        </p:txBody>
      </p:sp>
    </p:spTree>
    <p:extLst>
      <p:ext uri="{BB962C8B-B14F-4D97-AF65-F5344CB8AC3E}">
        <p14:creationId xmlns:p14="http://schemas.microsoft.com/office/powerpoint/2010/main" val="17527014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529 account funds</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Under pre-Act law, funds in a Code Sec. 529 college savings account could only be used for qualified higher education expenses. If funds were withdrawn from the account for other purposes, the earnings portion of a nonqualified withdrawal was taxable as ordinary income and subject to a 10% additional tax unless an exception applied. </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“Qualified higher education expenses” included tuition, fees, books, supplies, and required equipment, as well as reasonable room and board if the student was enrolled at least half-time. Eligible schools included colleges, universities, vocational schools, or other postsecondary schools eligible to participate in a student aid program of the Department of Education. This included nearly all accredited public, nonprofit, and proprietary (for-profit) postsecondary institutions.  </a:t>
            </a:r>
            <a:endParaRPr lang="en-US" dirty="0"/>
          </a:p>
        </p:txBody>
      </p:sp>
    </p:spTree>
    <p:extLst>
      <p:ext uri="{BB962C8B-B14F-4D97-AF65-F5344CB8AC3E}">
        <p14:creationId xmlns:p14="http://schemas.microsoft.com/office/powerpoint/2010/main" val="16965611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Expanded use of 529 account funds</a:t>
            </a:r>
            <a:endParaRPr lang="en-US" dirty="0"/>
          </a:p>
        </p:txBody>
      </p:sp>
      <p:sp>
        <p:nvSpPr>
          <p:cNvPr id="3" name="Content Placeholder 2"/>
          <p:cNvSpPr>
            <a:spLocks noGrp="1"/>
          </p:cNvSpPr>
          <p:nvPr>
            <p:ph idx="1"/>
          </p:nvPr>
        </p:nvSpPr>
        <p:spPr/>
        <p:txBody>
          <a:bodyPr/>
          <a:lstStyle/>
          <a:p>
            <a:r>
              <a:rPr lang="en-US" dirty="0" smtClean="0"/>
              <a:t>New Law. One significant change is that the bill expands the available use of funds saved in a 529 college savings plan to include levels of education other than college. </a:t>
            </a:r>
          </a:p>
          <a:p>
            <a:r>
              <a:rPr lang="en-US" b="1" dirty="0" smtClean="0"/>
              <a:t>In other words (for distributions after Dec. 31, 2017), if you have children in private school, or you pay for tutoring for your child in the K-12 grade levels, you can use the money in your account for these expenses. </a:t>
            </a:r>
            <a:endParaRPr lang="en-US" b="1" dirty="0"/>
          </a:p>
        </p:txBody>
      </p:sp>
    </p:spTree>
    <p:extLst>
      <p:ext uri="{BB962C8B-B14F-4D97-AF65-F5344CB8AC3E}">
        <p14:creationId xmlns:p14="http://schemas.microsoft.com/office/powerpoint/2010/main" val="17912330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762000"/>
            <a:ext cx="8991600" cy="1508760"/>
          </a:xfrm>
        </p:spPr>
        <p:txBody>
          <a:bodyPr/>
          <a:lstStyle/>
          <a:p>
            <a:r>
              <a:rPr lang="en-US" dirty="0" smtClean="0"/>
              <a:t>Buying or improving a home? Be tax Savvy</a:t>
            </a:r>
            <a:endParaRPr lang="en-US" dirty="0"/>
          </a:p>
        </p:txBody>
      </p:sp>
      <p:sp>
        <p:nvSpPr>
          <p:cNvPr id="3" name="Subtitle 2"/>
          <p:cNvSpPr>
            <a:spLocks noGrp="1"/>
          </p:cNvSpPr>
          <p:nvPr>
            <p:ph type="subTitle" idx="1"/>
          </p:nvPr>
        </p:nvSpPr>
        <p:spPr>
          <a:xfrm>
            <a:off x="2695194" y="2529840"/>
            <a:ext cx="6801612" cy="3062598"/>
          </a:xfrm>
        </p:spPr>
        <p:txBody>
          <a:bodyPr>
            <a:normAutofit fontScale="92500"/>
          </a:bodyPr>
          <a:lstStyle/>
          <a:p>
            <a:r>
              <a:rPr lang="en-US" dirty="0"/>
              <a:t>The mortgage interest deduction can only be taken on mortgage debt of up to $750,000, down from $1 million currently. This only applies to mortgages taken after Dec. 15, 2017; pre-existing mortgages are grandfathered in.  And the interest on home equity can no longer be deducted at all. Previously up to $100,000 in home equity debt could be deducted. </a:t>
            </a:r>
          </a:p>
          <a:p>
            <a:r>
              <a:rPr lang="en-US" dirty="0" smtClean="0"/>
              <a:t>New </a:t>
            </a:r>
            <a:r>
              <a:rPr lang="en-US" dirty="0"/>
              <a:t>IRS requirement for mortgages on or before Dec.15,2017:</a:t>
            </a:r>
          </a:p>
          <a:p>
            <a:r>
              <a:rPr lang="en-US" dirty="0"/>
              <a:t>1. Binding mortgage contract on or before Dec. 15, 2017, and occupy home (move-in) by April 1, 2018. </a:t>
            </a:r>
          </a:p>
          <a:p>
            <a:endParaRPr lang="en-US" dirty="0"/>
          </a:p>
        </p:txBody>
      </p:sp>
    </p:spTree>
    <p:extLst>
      <p:ext uri="{BB962C8B-B14F-4D97-AF65-F5344CB8AC3E}">
        <p14:creationId xmlns:p14="http://schemas.microsoft.com/office/powerpoint/2010/main" val="2160554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idx="1"/>
          </p:nvPr>
        </p:nvSpPr>
        <p:spPr>
          <a:xfrm>
            <a:off x="2045775" y="2278251"/>
            <a:ext cx="8152109" cy="4579749"/>
          </a:xfrm>
        </p:spPr>
        <p:txBody>
          <a:bodyPr>
            <a:normAutofit fontScale="85000" lnSpcReduction="20000"/>
          </a:bodyPr>
          <a:lstStyle/>
          <a:p>
            <a:r>
              <a:rPr lang="en-US" dirty="0" smtClean="0"/>
              <a:t>1. Why will only 6% of all taxpayers find it worthwhile to itemize?</a:t>
            </a:r>
          </a:p>
          <a:p>
            <a:r>
              <a:rPr lang="en-US" dirty="0" smtClean="0"/>
              <a:t>2. What’s happening to the SALT (state and local tax) deduction?</a:t>
            </a:r>
          </a:p>
          <a:p>
            <a:r>
              <a:rPr lang="en-US" dirty="0" smtClean="0"/>
              <a:t>3. How do I take advantage of the new QBI deduction?</a:t>
            </a:r>
          </a:p>
          <a:p>
            <a:r>
              <a:rPr lang="en-US" dirty="0" smtClean="0"/>
              <a:t>4. What tax deductions are disappearing?</a:t>
            </a:r>
          </a:p>
          <a:p>
            <a:r>
              <a:rPr lang="en-US" dirty="0" smtClean="0"/>
              <a:t>5. Obamacare penalty (individual mandate) going away– but when?</a:t>
            </a:r>
          </a:p>
          <a:p>
            <a:r>
              <a:rPr lang="en-US" dirty="0" smtClean="0"/>
              <a:t>6. New 529 plan rules– any child, any school.</a:t>
            </a:r>
          </a:p>
          <a:p>
            <a:r>
              <a:rPr lang="en-US" dirty="0" smtClean="0"/>
              <a:t>7. Buying or improving a home? Be tax savvy.</a:t>
            </a:r>
          </a:p>
          <a:p>
            <a:r>
              <a:rPr lang="en-US" dirty="0" smtClean="0"/>
              <a:t>8. Employee relocation? Moving expense surprise. </a:t>
            </a:r>
          </a:p>
          <a:p>
            <a:r>
              <a:rPr lang="en-US" dirty="0" smtClean="0"/>
              <a:t>9. Why the rush to create a C-corporation?</a:t>
            </a:r>
          </a:p>
          <a:p>
            <a:r>
              <a:rPr lang="en-US" dirty="0" smtClean="0"/>
              <a:t>10. Tax breaks for Parents</a:t>
            </a:r>
          </a:p>
          <a:p>
            <a:r>
              <a:rPr lang="en-US" dirty="0" smtClean="0"/>
              <a:t>11. Elimination of Marriage Penalty </a:t>
            </a:r>
          </a:p>
          <a:p>
            <a:r>
              <a:rPr lang="en-US" dirty="0" smtClean="0"/>
              <a:t>12. Changes in Alimony </a:t>
            </a:r>
          </a:p>
          <a:p>
            <a:r>
              <a:rPr lang="en-US" dirty="0" smtClean="0"/>
              <a:t>13. Changes to Alternative Minimum Tax </a:t>
            </a:r>
          </a:p>
          <a:p>
            <a:r>
              <a:rPr lang="en-US" dirty="0" smtClean="0"/>
              <a:t>14. Changes in Foreign Provisions </a:t>
            </a:r>
          </a:p>
          <a:p>
            <a:endParaRPr lang="en-US" dirty="0" smtClean="0"/>
          </a:p>
          <a:p>
            <a:endParaRPr lang="en-US" dirty="0" smtClean="0"/>
          </a:p>
        </p:txBody>
      </p:sp>
    </p:spTree>
    <p:extLst>
      <p:ext uri="{BB962C8B-B14F-4D97-AF65-F5344CB8AC3E}">
        <p14:creationId xmlns:p14="http://schemas.microsoft.com/office/powerpoint/2010/main" val="8178184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Employee relocation? Moving expense surprise</a:t>
            </a:r>
            <a:endParaRPr lang="en-US" dirty="0"/>
          </a:p>
        </p:txBody>
      </p:sp>
    </p:spTree>
    <p:extLst>
      <p:ext uri="{BB962C8B-B14F-4D97-AF65-F5344CB8AC3E}">
        <p14:creationId xmlns:p14="http://schemas.microsoft.com/office/powerpoint/2010/main" val="9583365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Under Pre-Act </a:t>
            </a:r>
            <a:r>
              <a:rPr lang="en-US" dirty="0" err="1" smtClean="0"/>
              <a:t>LAw</a:t>
            </a:r>
            <a:endParaRPr lang="en-US" dirty="0"/>
          </a:p>
        </p:txBody>
      </p:sp>
      <p:sp>
        <p:nvSpPr>
          <p:cNvPr id="3" name="Content Placeholder 2"/>
          <p:cNvSpPr>
            <a:spLocks noGrp="1"/>
          </p:cNvSpPr>
          <p:nvPr>
            <p:ph sz="half" idx="2"/>
          </p:nvPr>
        </p:nvSpPr>
        <p:spPr/>
        <p:txBody>
          <a:bodyPr>
            <a:normAutofit fontScale="92500" lnSpcReduction="10000"/>
          </a:bodyPr>
          <a:lstStyle/>
          <a:p>
            <a:r>
              <a:rPr lang="en-US" dirty="0" smtClean="0"/>
              <a:t>Under pre-act law, a relocating employee could exclude moving expense reimbursements from his or her gross income and from his or her wages or employment tax purposes. These were any amount received (directly or indirectly) from an employer as payment for (or reimbursement of) expenses which would be deductible as moving expenses if directly paid or incurred by the employee. </a:t>
            </a:r>
            <a:endParaRPr lang="en-US" dirty="0"/>
          </a:p>
        </p:txBody>
      </p:sp>
      <p:sp>
        <p:nvSpPr>
          <p:cNvPr id="4" name="Content Placeholder 3"/>
          <p:cNvSpPr>
            <a:spLocks noGrp="1"/>
          </p:cNvSpPr>
          <p:nvPr>
            <p:ph sz="quarter" idx="4"/>
          </p:nvPr>
        </p:nvSpPr>
        <p:spPr/>
        <p:txBody>
          <a:bodyPr>
            <a:normAutofit fontScale="92500" lnSpcReduction="20000"/>
          </a:bodyPr>
          <a:lstStyle/>
          <a:p>
            <a:r>
              <a:rPr lang="en-US" dirty="0" smtClean="0"/>
              <a:t>For tax years beginning after Dec. 15, 2017, the exclusion for qualified moving expense reimbursements is suspended, except for members of the Armed Forces on active duty (and their spouses an dependents) who move pursuant to a military order and incident to a permanent change of station. </a:t>
            </a:r>
          </a:p>
          <a:p>
            <a:r>
              <a:rPr lang="en-US" b="1" dirty="0" smtClean="0"/>
              <a:t>Even worse– the relocating employee cannot write off any moving expenses paid since the moving expense deduction has been repealed. </a:t>
            </a:r>
            <a:endParaRPr lang="en-US" b="1" dirty="0"/>
          </a:p>
        </p:txBody>
      </p:sp>
      <p:sp>
        <p:nvSpPr>
          <p:cNvPr id="5" name="Text Placeholder 4"/>
          <p:cNvSpPr>
            <a:spLocks noGrp="1"/>
          </p:cNvSpPr>
          <p:nvPr>
            <p:ph type="body" sz="quarter" idx="13"/>
          </p:nvPr>
        </p:nvSpPr>
        <p:spPr/>
        <p:txBody>
          <a:bodyPr/>
          <a:lstStyle/>
          <a:p>
            <a:r>
              <a:rPr lang="en-US" dirty="0" smtClean="0"/>
              <a:t>New law</a:t>
            </a:r>
            <a:endParaRPr lang="en-US" dirty="0"/>
          </a:p>
        </p:txBody>
      </p:sp>
      <p:sp>
        <p:nvSpPr>
          <p:cNvPr id="6" name="Title 5"/>
          <p:cNvSpPr>
            <a:spLocks noGrp="1"/>
          </p:cNvSpPr>
          <p:nvPr>
            <p:ph type="title"/>
          </p:nvPr>
        </p:nvSpPr>
        <p:spPr/>
        <p:txBody>
          <a:bodyPr>
            <a:normAutofit fontScale="90000"/>
          </a:bodyPr>
          <a:lstStyle/>
          <a:p>
            <a:r>
              <a:rPr lang="en-US" dirty="0" smtClean="0"/>
              <a:t>Exclusion for moving expenses for relocating employees suspended</a:t>
            </a:r>
            <a:endParaRPr lang="en-US" dirty="0"/>
          </a:p>
        </p:txBody>
      </p:sp>
    </p:spTree>
    <p:extLst>
      <p:ext uri="{BB962C8B-B14F-4D97-AF65-F5344CB8AC3E}">
        <p14:creationId xmlns:p14="http://schemas.microsoft.com/office/powerpoint/2010/main" val="17774980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 the rush to create a c-corporation?</a:t>
            </a:r>
            <a:endParaRPr lang="en-US" dirty="0"/>
          </a:p>
        </p:txBody>
      </p:sp>
    </p:spTree>
    <p:extLst>
      <p:ext uri="{BB962C8B-B14F-4D97-AF65-F5344CB8AC3E}">
        <p14:creationId xmlns:p14="http://schemas.microsoft.com/office/powerpoint/2010/main" val="4980209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966A4D4-049A-4389-B407-0E7091A07C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B5899359-8523-4D4D-B568-3FDFAF9821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733032"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2E9C9585-DA89-4D7E-BCDF-576461A1A2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77586" y="806357"/>
            <a:ext cx="4511266" cy="49286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4692" y="1208606"/>
            <a:ext cx="4159568" cy="4124117"/>
          </a:xfrm>
          <a:prstGeom prst="rect">
            <a:avLst/>
          </a:prstGeom>
        </p:spPr>
      </p:pic>
      <p:sp>
        <p:nvSpPr>
          <p:cNvPr id="2" name="Title 1"/>
          <p:cNvSpPr>
            <a:spLocks noGrp="1"/>
          </p:cNvSpPr>
          <p:nvPr>
            <p:ph type="title"/>
          </p:nvPr>
        </p:nvSpPr>
        <p:spPr>
          <a:xfrm>
            <a:off x="804672" y="1290025"/>
            <a:ext cx="4475892" cy="1188720"/>
          </a:xfrm>
          <a:solidFill>
            <a:srgbClr val="FFFFFF"/>
          </a:solidFill>
          <a:ln>
            <a:solidFill>
              <a:srgbClr val="404040"/>
            </a:solidFill>
          </a:ln>
        </p:spPr>
        <p:txBody>
          <a:bodyPr vert="horz" lIns="182880" tIns="182880" rIns="182880" bIns="182880" rtlCol="0" anchor="ctr">
            <a:normAutofit/>
          </a:bodyPr>
          <a:lstStyle/>
          <a:p>
            <a:r>
              <a:rPr lang="en-US" sz="2800" dirty="0"/>
              <a:t>Corporate tax rates</a:t>
            </a:r>
          </a:p>
        </p:txBody>
      </p:sp>
      <p:sp>
        <p:nvSpPr>
          <p:cNvPr id="4" name="Text Placeholder 3"/>
          <p:cNvSpPr>
            <a:spLocks noGrp="1"/>
          </p:cNvSpPr>
          <p:nvPr>
            <p:ph type="body" sz="half" idx="2"/>
          </p:nvPr>
        </p:nvSpPr>
        <p:spPr>
          <a:xfrm>
            <a:off x="804672" y="2858703"/>
            <a:ext cx="4475892" cy="3650585"/>
          </a:xfrm>
        </p:spPr>
        <p:txBody>
          <a:bodyPr vert="horz" lIns="91440" tIns="45720" rIns="91440" bIns="45720" rtlCol="0">
            <a:normAutofit lnSpcReduction="10000"/>
          </a:bodyPr>
          <a:lstStyle/>
          <a:p>
            <a:pPr indent="-228600" algn="l">
              <a:buFont typeface="Arial" panose="020B0604020202020204" pitchFamily="34" charset="0"/>
              <a:buChar char="•"/>
            </a:pPr>
            <a:r>
              <a:rPr lang="en-US" dirty="0"/>
              <a:t>So far we’ve discussed individual tax reform, but the most dramatic changes made by the bill are on the corporate side. </a:t>
            </a:r>
          </a:p>
          <a:p>
            <a:pPr indent="-228600" algn="l">
              <a:buFont typeface="Arial" panose="020B0604020202020204" pitchFamily="34" charset="0"/>
              <a:buChar char="•"/>
            </a:pPr>
            <a:r>
              <a:rPr lang="en-US" b="1" dirty="0"/>
              <a:t>For starters, the bill lowers the corporate tax rate to a flat 21% on all profits. </a:t>
            </a:r>
            <a:r>
              <a:rPr lang="en-US" dirty="0"/>
              <a:t>This is not only a massive tax cut, but it is a major simplification compared to the 2017 corporate tax structure. (see the </a:t>
            </a:r>
            <a:r>
              <a:rPr lang="en-US" dirty="0" smtClean="0"/>
              <a:t>table for rates under old law)</a:t>
            </a:r>
          </a:p>
          <a:p>
            <a:pPr indent="-228600" algn="l">
              <a:buFont typeface="Arial" panose="020B0604020202020204" pitchFamily="34" charset="0"/>
              <a:buChar char="•"/>
            </a:pPr>
            <a:r>
              <a:rPr lang="en-US" dirty="0" smtClean="0"/>
              <a:t>The global average corporate tax rate is about 25%, so this move is designed to make the US more globally competitive, which should in turn help keep more corporate profits (and jobs) in the US.</a:t>
            </a:r>
          </a:p>
          <a:p>
            <a:pPr indent="-228600" algn="l">
              <a:buFont typeface="Arial" panose="020B0604020202020204" pitchFamily="34" charset="0"/>
              <a:buChar char="•"/>
            </a:pPr>
            <a:r>
              <a:rPr lang="en-US" dirty="0" smtClean="0"/>
              <a:t>In addition to these changes, the corporate Alternative Minimum Tax of 20% has been repealed. </a:t>
            </a:r>
            <a:endParaRPr lang="en-US" dirty="0"/>
          </a:p>
        </p:txBody>
      </p:sp>
    </p:spTree>
    <p:extLst>
      <p:ext uri="{BB962C8B-B14F-4D97-AF65-F5344CB8AC3E}">
        <p14:creationId xmlns:p14="http://schemas.microsoft.com/office/powerpoint/2010/main" val="34477421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Tax breaks for parents</a:t>
            </a:r>
            <a:endParaRPr lang="en-US" dirty="0"/>
          </a:p>
        </p:txBody>
      </p:sp>
    </p:spTree>
    <p:extLst>
      <p:ext uri="{BB962C8B-B14F-4D97-AF65-F5344CB8AC3E}">
        <p14:creationId xmlns:p14="http://schemas.microsoft.com/office/powerpoint/2010/main" val="91520292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breaks for parents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08800" y="2641600"/>
            <a:ext cx="4470400" cy="1574800"/>
          </a:xfrm>
          <a:ln>
            <a:solidFill>
              <a:schemeClr val="bg2"/>
            </a:solidFill>
          </a:ln>
        </p:spPr>
      </p:pic>
      <p:sp>
        <p:nvSpPr>
          <p:cNvPr id="4" name="Text Placeholder 3"/>
          <p:cNvSpPr>
            <a:spLocks noGrp="1"/>
          </p:cNvSpPr>
          <p:nvPr>
            <p:ph type="body" sz="half" idx="2"/>
          </p:nvPr>
        </p:nvSpPr>
        <p:spPr/>
        <p:txBody>
          <a:bodyPr/>
          <a:lstStyle/>
          <a:p>
            <a:r>
              <a:rPr lang="en-US" dirty="0"/>
              <a:t>The new 2018 tax law increases the Child Tax Credit, which is available for qualified children under the age of 17. Specifically, the bill doubles the credit from $1,000 to $2,000, and also increases the amount of the credit that is refundable to $1,400.</a:t>
            </a:r>
          </a:p>
          <a:p>
            <a:r>
              <a:rPr lang="en-US" b="1" dirty="0"/>
              <a:t>In addition, the </a:t>
            </a:r>
            <a:r>
              <a:rPr lang="en-US" b="1" dirty="0" err="1"/>
              <a:t>phaseout</a:t>
            </a:r>
            <a:r>
              <a:rPr lang="en-US" b="1" dirty="0"/>
              <a:t> threshold is dramatically increasing</a:t>
            </a:r>
            <a:r>
              <a:rPr lang="en-US" dirty="0"/>
              <a:t>. </a:t>
            </a:r>
          </a:p>
        </p:txBody>
      </p:sp>
    </p:spTree>
    <p:extLst>
      <p:ext uri="{BB962C8B-B14F-4D97-AF65-F5344CB8AC3E}">
        <p14:creationId xmlns:p14="http://schemas.microsoft.com/office/powerpoint/2010/main" val="51963221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breaks for parents cont.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your children are 17 or older or you take care of elderly relatives, you can claim a $500 credit, subject to the same income thresholds. </a:t>
            </a:r>
          </a:p>
          <a:p>
            <a:r>
              <a:rPr lang="en-US" dirty="0" smtClean="0"/>
              <a:t>Furthermore, the Child and Dependent Care Credit, which allows parents to deduct qualified child care expenses, has been kept in place. This can be worth as much as $1,050 for one child under 13 or $2,100 for two children. </a:t>
            </a:r>
          </a:p>
          <a:p>
            <a:r>
              <a:rPr lang="en-US" dirty="0" smtClean="0"/>
              <a:t>Plus, up to $5,000 of income can still be sheltered in a dependent care flexible spending account on a pre-tax basis to help make child care more affordable.</a:t>
            </a:r>
          </a:p>
          <a:p>
            <a:r>
              <a:rPr lang="en-US" dirty="0" smtClean="0"/>
              <a:t>You can’t use both of these breaks to cover the same child care costs, but with the annual cost of child care well over $20,000 per year for two children in many areas, it’s safe to say that many parents can take advantage of the Flexible Spending Account </a:t>
            </a:r>
            <a:r>
              <a:rPr lang="en-US" i="1" dirty="0" smtClean="0"/>
              <a:t>and </a:t>
            </a:r>
            <a:r>
              <a:rPr lang="en-US" dirty="0" smtClean="0"/>
              <a:t>Credit, both of which remain in place. </a:t>
            </a:r>
            <a:endParaRPr lang="en-US" dirty="0"/>
          </a:p>
        </p:txBody>
      </p:sp>
    </p:spTree>
    <p:extLst>
      <p:ext uri="{BB962C8B-B14F-4D97-AF65-F5344CB8AC3E}">
        <p14:creationId xmlns:p14="http://schemas.microsoft.com/office/powerpoint/2010/main" val="78385413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Elimination Of Marriage penalty</a:t>
            </a:r>
            <a:endParaRPr lang="en-US" dirty="0"/>
          </a:p>
        </p:txBody>
      </p:sp>
      <p:sp>
        <p:nvSpPr>
          <p:cNvPr id="3" name="Subtitle 2"/>
          <p:cNvSpPr>
            <a:spLocks noGrp="1"/>
          </p:cNvSpPr>
          <p:nvPr>
            <p:ph type="subTitle" idx="1"/>
          </p:nvPr>
        </p:nvSpPr>
        <p:spPr/>
        <p:txBody>
          <a:bodyPr/>
          <a:lstStyle/>
          <a:p>
            <a:r>
              <a:rPr lang="en-US" dirty="0"/>
              <a:t>One thing to notice from these brackets is that the so-called marriage penalty, which many Republican leaders (including President Trump) wanted to eliminate, is almost absent. </a:t>
            </a:r>
          </a:p>
          <a:p>
            <a:endParaRPr lang="en-US" dirty="0"/>
          </a:p>
        </p:txBody>
      </p:sp>
    </p:spTree>
    <p:extLst>
      <p:ext uri="{BB962C8B-B14F-4D97-AF65-F5344CB8AC3E}">
        <p14:creationId xmlns:p14="http://schemas.microsoft.com/office/powerpoint/2010/main" val="71362307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marriage penalty work?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you’re not familiar, here’s a simplified version of how the marriage penalty works. Let’s say that two single individuals each earned a taxable income of $90,000 per year. Under the old 2018 tax brackets, both of these individuals would fall into the 25% brackets for singles. </a:t>
            </a:r>
          </a:p>
          <a:p>
            <a:r>
              <a:rPr lang="en-US" dirty="0" smtClean="0"/>
              <a:t>However, if they were to get married, their combined income of $180,000 would catapult them into the 28% bracket. Under the new brackets, they would fall into the 24% marginal tax bracket, regardless of whether they got married or not. </a:t>
            </a:r>
          </a:p>
          <a:p>
            <a:r>
              <a:rPr lang="en-US" dirty="0" smtClean="0"/>
              <a:t>In fact, the married filing jointly income thresholds are exactly double the single thresholds for all but the two highest tax brackets in the new tax law. </a:t>
            </a:r>
            <a:r>
              <a:rPr lang="en-US" b="1" dirty="0" smtClean="0"/>
              <a:t>In other words, the marriage penalty has been effectively eliminated for anyone except married couples earning more than $400,000. </a:t>
            </a:r>
            <a:endParaRPr lang="en-US" b="1" dirty="0"/>
          </a:p>
        </p:txBody>
      </p:sp>
    </p:spTree>
    <p:extLst>
      <p:ext uri="{BB962C8B-B14F-4D97-AF65-F5344CB8AC3E}">
        <p14:creationId xmlns:p14="http://schemas.microsoft.com/office/powerpoint/2010/main" val="104821448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Changes in alimony</a:t>
            </a:r>
            <a:endParaRPr lang="en-US" dirty="0"/>
          </a:p>
        </p:txBody>
      </p:sp>
    </p:spTree>
    <p:extLst>
      <p:ext uri="{BB962C8B-B14F-4D97-AF65-F5344CB8AC3E}">
        <p14:creationId xmlns:p14="http://schemas.microsoft.com/office/powerpoint/2010/main" val="6830682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 will only 6% of taxpayers find it worthwhile to itemize?</a:t>
            </a:r>
            <a:endParaRPr lang="en-US" dirty="0"/>
          </a:p>
        </p:txBody>
      </p:sp>
    </p:spTree>
    <p:extLst>
      <p:ext uri="{BB962C8B-B14F-4D97-AF65-F5344CB8AC3E}">
        <p14:creationId xmlns:p14="http://schemas.microsoft.com/office/powerpoint/2010/main" val="171946750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ALIMONY DEDUCTION BY PAYOR/INCLUSION by payee suspended</a:t>
            </a:r>
            <a:endParaRPr lang="en-US" dirty="0"/>
          </a:p>
        </p:txBody>
      </p:sp>
      <p:sp>
        <p:nvSpPr>
          <p:cNvPr id="3" name="Content Placeholder 2"/>
          <p:cNvSpPr>
            <a:spLocks noGrp="1"/>
          </p:cNvSpPr>
          <p:nvPr>
            <p:ph idx="1"/>
          </p:nvPr>
        </p:nvSpPr>
        <p:spPr/>
        <p:txBody>
          <a:bodyPr/>
          <a:lstStyle/>
          <a:p>
            <a:r>
              <a:rPr lang="en-US" dirty="0" smtClean="0"/>
              <a:t>Under pre-Act law, alimony and separate maintenance payments were deductible by the </a:t>
            </a:r>
            <a:r>
              <a:rPr lang="en-US" dirty="0" err="1" smtClean="0"/>
              <a:t>payor</a:t>
            </a:r>
            <a:r>
              <a:rPr lang="en-US" dirty="0" smtClean="0"/>
              <a:t> spouse and includable in the income of the payee spouse. </a:t>
            </a:r>
          </a:p>
          <a:p>
            <a:r>
              <a:rPr lang="en-US" b="1" dirty="0" smtClean="0"/>
              <a:t>New Law. For any divorce or separation agreement executed after Dec. 31, 2018, alimony and separate maintenance payments are not deductible by the </a:t>
            </a:r>
            <a:r>
              <a:rPr lang="en-US" b="1" dirty="0" err="1" smtClean="0"/>
              <a:t>payor</a:t>
            </a:r>
            <a:r>
              <a:rPr lang="en-US" b="1" dirty="0" smtClean="0"/>
              <a:t> spouse and are not included in the income of the payee spouse. </a:t>
            </a:r>
            <a:endParaRPr lang="en-US" b="1" dirty="0"/>
          </a:p>
        </p:txBody>
      </p:sp>
    </p:spTree>
    <p:extLst>
      <p:ext uri="{BB962C8B-B14F-4D97-AF65-F5344CB8AC3E}">
        <p14:creationId xmlns:p14="http://schemas.microsoft.com/office/powerpoint/2010/main" val="99603489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 to alternative minimum tax</a:t>
            </a:r>
            <a:endParaRPr lang="en-US" dirty="0"/>
          </a:p>
        </p:txBody>
      </p:sp>
    </p:spTree>
    <p:extLst>
      <p:ext uri="{BB962C8B-B14F-4D97-AF65-F5344CB8AC3E}">
        <p14:creationId xmlns:p14="http://schemas.microsoft.com/office/powerpoint/2010/main" val="36393456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672" y="666428"/>
            <a:ext cx="4486656" cy="1505272"/>
          </a:xfrm>
        </p:spPr>
        <p:txBody>
          <a:bodyPr/>
          <a:lstStyle/>
          <a:p>
            <a:r>
              <a:rPr lang="en-US" dirty="0" smtClean="0"/>
              <a:t>Alternative minimum tax 2.0</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21500" y="2171700"/>
            <a:ext cx="4445000" cy="2514600"/>
          </a:xfrm>
        </p:spPr>
      </p:pic>
      <p:sp>
        <p:nvSpPr>
          <p:cNvPr id="4" name="Text Placeholder 3"/>
          <p:cNvSpPr>
            <a:spLocks noGrp="1"/>
          </p:cNvSpPr>
          <p:nvPr>
            <p:ph type="body" sz="half" idx="2"/>
          </p:nvPr>
        </p:nvSpPr>
        <p:spPr>
          <a:xfrm>
            <a:off x="635431" y="2417735"/>
            <a:ext cx="4655897" cy="4138047"/>
          </a:xfrm>
        </p:spPr>
        <p:txBody>
          <a:bodyPr>
            <a:normAutofit lnSpcReduction="10000"/>
          </a:bodyPr>
          <a:lstStyle/>
          <a:p>
            <a:r>
              <a:rPr lang="en-US" sz="1600" dirty="0" smtClean="0"/>
              <a:t>The alternative minimum tax (AMT) was implemented to ensure that high-income Americans paid their fair share of taxes, regardless of how many deductions they could claim. Essentially, higher-income households need to calculate their taxes twice—once under the standard tax system and once under the AMT– and pay whichever is higher. </a:t>
            </a:r>
          </a:p>
          <a:p>
            <a:r>
              <a:rPr lang="en-US" sz="1600" dirty="0" smtClean="0"/>
              <a:t>The problem is that the AMT exemptions were not initially indexed for inflation, so over time, the AMT started to apply to more and more people, including the middle class, which it was never intended to affect.</a:t>
            </a:r>
          </a:p>
          <a:p>
            <a:r>
              <a:rPr lang="en-US" sz="1600" dirty="0" smtClean="0"/>
              <a:t>So, the tax reform bill permanently adjusts the AMT exemption amounts for inflation in order to address this problem, and makes them significantly higher initially in 2018. Here’s how the AMT exemptions are changing for 2018</a:t>
            </a:r>
          </a:p>
          <a:p>
            <a:endParaRPr lang="en-US" dirty="0"/>
          </a:p>
        </p:txBody>
      </p:sp>
      <p:sp>
        <p:nvSpPr>
          <p:cNvPr id="6" name="TextBox 5"/>
          <p:cNvSpPr txBox="1"/>
          <p:nvPr/>
        </p:nvSpPr>
        <p:spPr>
          <a:xfrm>
            <a:off x="6741763" y="4959458"/>
            <a:ext cx="4897464" cy="1754326"/>
          </a:xfrm>
          <a:prstGeom prst="rect">
            <a:avLst/>
          </a:prstGeom>
          <a:noFill/>
        </p:spPr>
        <p:txBody>
          <a:bodyPr wrap="square" rtlCol="0">
            <a:spAutoFit/>
          </a:bodyPr>
          <a:lstStyle/>
          <a:p>
            <a:r>
              <a:rPr lang="en-US" dirty="0" smtClean="0"/>
              <a:t>In addition, the income thresholds at which the exemption amounts begin to phase out are dramatically increased. Currently, these are set at $160,900 for joint filers and $120,700 for individual filers, but the new law raises these to $1 million and $500,000, respectively. </a:t>
            </a:r>
            <a:endParaRPr lang="en-US" dirty="0"/>
          </a:p>
        </p:txBody>
      </p:sp>
    </p:spTree>
    <p:extLst>
      <p:ext uri="{BB962C8B-B14F-4D97-AF65-F5344CB8AC3E}">
        <p14:creationId xmlns:p14="http://schemas.microsoft.com/office/powerpoint/2010/main" val="152244857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 in foreign provisions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495042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foreign provisions</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t>A territorial tax system</a:t>
            </a:r>
          </a:p>
          <a:p>
            <a:r>
              <a:rPr lang="en-US" dirty="0" smtClean="0"/>
              <a:t>The tax reform bill also changes the US corporate tax system from a worldwide one to a territorial system. Currently, US corporations have to pay the US taxes on their profits earned abroad, and the new system will end this effective double-taxing of foreign profits. </a:t>
            </a:r>
            <a:endParaRPr lang="en-US" dirty="0"/>
          </a:p>
        </p:txBody>
      </p:sp>
      <p:sp>
        <p:nvSpPr>
          <p:cNvPr id="4" name="Content Placeholder 3"/>
          <p:cNvSpPr>
            <a:spLocks noGrp="1"/>
          </p:cNvSpPr>
          <p:nvPr>
            <p:ph sz="half" idx="2"/>
          </p:nvPr>
        </p:nvSpPr>
        <p:spPr>
          <a:xfrm>
            <a:off x="6338315" y="2638043"/>
            <a:ext cx="4270247" cy="3731759"/>
          </a:xfrm>
        </p:spPr>
        <p:txBody>
          <a:bodyPr>
            <a:normAutofit fontScale="85000" lnSpcReduction="10000"/>
          </a:bodyPr>
          <a:lstStyle/>
          <a:p>
            <a:r>
              <a:rPr lang="en-US" dirty="0" smtClean="0"/>
              <a:t>Repatriation of foreign cash and assets </a:t>
            </a:r>
          </a:p>
          <a:p>
            <a:r>
              <a:rPr lang="en-US" dirty="0" smtClean="0"/>
              <a:t>As a result of the worldwide tax system, which makes foreign profits subject to the 35% top corporate tax rate, there is about $2.6 trillion in US corporations’ foreign profits held overseas.</a:t>
            </a:r>
          </a:p>
          <a:p>
            <a:r>
              <a:rPr lang="en-US" b="1" dirty="0" smtClean="0"/>
              <a:t>In order to bring this money back to the US, the new tax law sets a one-time repatriation rate of 15.5% on cash and equivalent foreign-held assets and 8% on illiquid assets like equipment, payable over an 8 year period. </a:t>
            </a:r>
          </a:p>
          <a:p>
            <a:r>
              <a:rPr lang="en-US" dirty="0" smtClean="0"/>
              <a:t>This could be big news for companies like Apple, which has more than $200 billion parked overseas. </a:t>
            </a:r>
            <a:endParaRPr lang="en-US" dirty="0"/>
          </a:p>
        </p:txBody>
      </p:sp>
    </p:spTree>
    <p:extLst>
      <p:ext uri="{BB962C8B-B14F-4D97-AF65-F5344CB8AC3E}">
        <p14:creationId xmlns:p14="http://schemas.microsoft.com/office/powerpoint/2010/main" val="113198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672" y="411481"/>
            <a:ext cx="4315968" cy="990600"/>
          </a:xfrm>
        </p:spPr>
        <p:txBody>
          <a:bodyPr>
            <a:normAutofit fontScale="90000"/>
          </a:bodyPr>
          <a:lstStyle/>
          <a:p>
            <a:r>
              <a:rPr lang="en-US" dirty="0" smtClean="0"/>
              <a:t>Standard Deduction and Personal exemption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27850" y="1866900"/>
            <a:ext cx="4432300" cy="3124200"/>
          </a:xfrm>
        </p:spPr>
      </p:pic>
      <p:sp>
        <p:nvSpPr>
          <p:cNvPr id="4" name="Text Placeholder 3"/>
          <p:cNvSpPr>
            <a:spLocks noGrp="1"/>
          </p:cNvSpPr>
          <p:nvPr>
            <p:ph type="body" sz="half" idx="2"/>
          </p:nvPr>
        </p:nvSpPr>
        <p:spPr>
          <a:xfrm>
            <a:off x="365760" y="1630680"/>
            <a:ext cx="5364480" cy="4113274"/>
          </a:xfrm>
        </p:spPr>
        <p:txBody>
          <a:bodyPr/>
          <a:lstStyle/>
          <a:p>
            <a:r>
              <a:rPr lang="en-US" dirty="0" smtClean="0"/>
              <a:t>While it’s being sold as a tax cut, the higher deduction really falls more under the category of a simplification. </a:t>
            </a:r>
          </a:p>
          <a:p>
            <a:endParaRPr lang="en-US" dirty="0"/>
          </a:p>
          <a:p>
            <a:r>
              <a:rPr lang="en-US" dirty="0" smtClean="0"/>
              <a:t>Yes, the standard deduction has roughly doubled for all filers, but the valuable personal exemption has been eliminated. For example, a single filer would have been entitled to a $6,500 standard deduction and a $4,150 personal exemption in 2018, for a total of $10,650 in income exclusions. Under the new tax plan, they would just get a $12,000 standard deduction. Is it better? But it’s not really “doubled.” </a:t>
            </a:r>
          </a:p>
          <a:p>
            <a:endParaRPr lang="en-US" dirty="0"/>
          </a:p>
          <a:p>
            <a:r>
              <a:rPr lang="en-US" dirty="0" smtClean="0"/>
              <a:t>Having said that, here’s a comparison between the standard deductions of the new and old tax laws. </a:t>
            </a:r>
            <a:endParaRPr lang="en-US" dirty="0"/>
          </a:p>
        </p:txBody>
      </p:sp>
    </p:spTree>
    <p:extLst>
      <p:ext uri="{BB962C8B-B14F-4D97-AF65-F5344CB8AC3E}">
        <p14:creationId xmlns:p14="http://schemas.microsoft.com/office/powerpoint/2010/main" val="10926759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98120" y="1234441"/>
            <a:ext cx="5655564" cy="838199"/>
          </a:xfrm>
        </p:spPr>
        <p:txBody>
          <a:bodyPr>
            <a:normAutofit fontScale="62500" lnSpcReduction="20000"/>
          </a:bodyPr>
          <a:lstStyle/>
          <a:p>
            <a:r>
              <a:rPr lang="en-US" dirty="0" smtClean="0"/>
              <a:t>In president trump’s campaign tax plan, he proposed reducing the number of tax brackets from seven to three, and the house of representatives’ original tax reform bill contained four brackets. However, the final bill kept the seven-bracket structure but with mostly lower tax rates. </a:t>
            </a:r>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191" y="2286000"/>
            <a:ext cx="4803168" cy="3454400"/>
          </a:xfrm>
        </p:spPr>
      </p:pic>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628980" y="2286000"/>
            <a:ext cx="4845890" cy="3454400"/>
          </a:xfrm>
        </p:spPr>
      </p:pic>
      <p:sp>
        <p:nvSpPr>
          <p:cNvPr id="5" name="Text Placeholder 4"/>
          <p:cNvSpPr>
            <a:spLocks noGrp="1"/>
          </p:cNvSpPr>
          <p:nvPr>
            <p:ph type="body" sz="quarter" idx="13"/>
          </p:nvPr>
        </p:nvSpPr>
        <p:spPr>
          <a:xfrm>
            <a:off x="6338316" y="1234441"/>
            <a:ext cx="5426964" cy="457199"/>
          </a:xfrm>
        </p:spPr>
        <p:txBody>
          <a:bodyPr>
            <a:normAutofit fontScale="70000" lnSpcReduction="20000"/>
          </a:bodyPr>
          <a:lstStyle/>
          <a:p>
            <a:r>
              <a:rPr lang="en-US" dirty="0" smtClean="0"/>
              <a:t>For comparison, here are the 2018 tax brackets that were set to take effect under the previous tax law. </a:t>
            </a:r>
            <a:endParaRPr lang="en-US" dirty="0"/>
          </a:p>
        </p:txBody>
      </p:sp>
      <p:sp>
        <p:nvSpPr>
          <p:cNvPr id="6" name="Title 5"/>
          <p:cNvSpPr>
            <a:spLocks noGrp="1"/>
          </p:cNvSpPr>
          <p:nvPr>
            <p:ph type="title"/>
          </p:nvPr>
        </p:nvSpPr>
        <p:spPr>
          <a:xfrm>
            <a:off x="2231136" y="198120"/>
            <a:ext cx="7729728" cy="822960"/>
          </a:xfrm>
        </p:spPr>
        <p:txBody>
          <a:bodyPr/>
          <a:lstStyle/>
          <a:p>
            <a:r>
              <a:rPr lang="en-US" smtClean="0"/>
              <a:t>The 2018 Tax Brackets </a:t>
            </a:r>
            <a:endParaRPr lang="en-US"/>
          </a:p>
        </p:txBody>
      </p:sp>
    </p:spTree>
    <p:extLst>
      <p:ext uri="{BB962C8B-B14F-4D97-AF65-F5344CB8AC3E}">
        <p14:creationId xmlns:p14="http://schemas.microsoft.com/office/powerpoint/2010/main" val="19359901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What’s happening to the salt (state and local tax) deduction?</a:t>
            </a:r>
            <a:endParaRPr lang="en-US" dirty="0"/>
          </a:p>
        </p:txBody>
      </p:sp>
    </p:spTree>
    <p:extLst>
      <p:ext uri="{BB962C8B-B14F-4D97-AF65-F5344CB8AC3E}">
        <p14:creationId xmlns:p14="http://schemas.microsoft.com/office/powerpoint/2010/main" val="18733137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salt deduction</a:t>
            </a:r>
            <a:endParaRPr lang="en-US" dirty="0"/>
          </a:p>
        </p:txBody>
      </p:sp>
      <p:sp>
        <p:nvSpPr>
          <p:cNvPr id="3" name="Content Placeholder 2"/>
          <p:cNvSpPr>
            <a:spLocks noGrp="1"/>
          </p:cNvSpPr>
          <p:nvPr>
            <p:ph idx="1"/>
          </p:nvPr>
        </p:nvSpPr>
        <p:spPr/>
        <p:txBody>
          <a:bodyPr/>
          <a:lstStyle/>
          <a:p>
            <a:r>
              <a:rPr lang="en-US" dirty="0" smtClean="0"/>
              <a:t>Perhaps the most controversial aspect of the tax reform on the individual side was the fate of the SALT deduction. Early versions of the bill proposed eliminating the deduction (which stands for “state and local taxes”), which didn’t sit well with some key Republicans in high-tax states.</a:t>
            </a:r>
          </a:p>
          <a:p>
            <a:endParaRPr lang="en-US" dirty="0"/>
          </a:p>
          <a:p>
            <a:r>
              <a:rPr lang="en-US" b="1" dirty="0" smtClean="0"/>
              <a:t>The final version of the bill keeps the deduction, but limits the total deductible amount to $10,000, including income, sales, and property taxes. No deduction for foreign property taxes</a:t>
            </a:r>
            <a:r>
              <a:rPr lang="en-US" dirty="0" smtClean="0"/>
              <a:t>. </a:t>
            </a:r>
            <a:endParaRPr lang="en-US" dirty="0"/>
          </a:p>
        </p:txBody>
      </p:sp>
    </p:spTree>
    <p:extLst>
      <p:ext uri="{BB962C8B-B14F-4D97-AF65-F5344CB8AC3E}">
        <p14:creationId xmlns:p14="http://schemas.microsoft.com/office/powerpoint/2010/main" val="19681433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How do I take advantage of the new </a:t>
            </a:r>
            <a:r>
              <a:rPr lang="en-US" dirty="0" err="1" smtClean="0"/>
              <a:t>qbi</a:t>
            </a:r>
            <a:r>
              <a:rPr lang="en-US" dirty="0" smtClean="0"/>
              <a:t> deduction?</a:t>
            </a:r>
            <a:endParaRPr lang="en-US" dirty="0"/>
          </a:p>
        </p:txBody>
      </p:sp>
    </p:spTree>
    <p:extLst>
      <p:ext uri="{BB962C8B-B14F-4D97-AF65-F5344CB8AC3E}">
        <p14:creationId xmlns:p14="http://schemas.microsoft.com/office/powerpoint/2010/main" val="18961398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3992" y="1122807"/>
            <a:ext cx="4243959" cy="4297680"/>
          </a:xfrm>
          <a:prstGeom prst="rect">
            <a:avLst/>
          </a:prstGeom>
        </p:spPr>
      </p:pic>
      <p:sp>
        <p:nvSpPr>
          <p:cNvPr id="2" name="Title 1"/>
          <p:cNvSpPr>
            <a:spLocks noGrp="1"/>
          </p:cNvSpPr>
          <p:nvPr>
            <p:ph type="title"/>
          </p:nvPr>
        </p:nvSpPr>
        <p:spPr>
          <a:xfrm>
            <a:off x="993853" y="1604772"/>
            <a:ext cx="3648456" cy="3648456"/>
          </a:xfrm>
          <a:prstGeom prst="flowChartDocument">
            <a:avLst/>
          </a:prstGeom>
          <a:solidFill>
            <a:schemeClr val="accent2"/>
          </a:solidFill>
          <a:ln>
            <a:noFill/>
          </a:ln>
        </p:spPr>
        <p:txBody>
          <a:bodyPr>
            <a:normAutofit/>
          </a:bodyPr>
          <a:lstStyle/>
          <a:p>
            <a:r>
              <a:rPr lang="en-US" sz="2500">
                <a:solidFill>
                  <a:srgbClr val="FFFFFF"/>
                </a:solidFill>
              </a:rPr>
              <a:t>Tax cuts and jobs act</a:t>
            </a:r>
            <a:br>
              <a:rPr lang="en-US" sz="2500">
                <a:solidFill>
                  <a:srgbClr val="FFFFFF"/>
                </a:solidFill>
              </a:rPr>
            </a:br>
            <a:r>
              <a:rPr lang="en-US" sz="2500">
                <a:solidFill>
                  <a:srgbClr val="FFFFFF"/>
                </a:solidFill>
              </a:rPr>
              <a:t>changes under tax reform</a:t>
            </a:r>
            <a:br>
              <a:rPr lang="en-US" sz="2500">
                <a:solidFill>
                  <a:srgbClr val="FFFFFF"/>
                </a:solidFill>
              </a:rPr>
            </a:br>
            <a:r>
              <a:rPr lang="en-US" sz="2500">
                <a:solidFill>
                  <a:srgbClr val="FFFFFF"/>
                </a:solidFill>
              </a:rPr>
              <a:t>2018 qualified business income deduction</a:t>
            </a:r>
          </a:p>
        </p:txBody>
      </p:sp>
    </p:spTree>
    <p:extLst>
      <p:ext uri="{BB962C8B-B14F-4D97-AF65-F5344CB8AC3E}">
        <p14:creationId xmlns:p14="http://schemas.microsoft.com/office/powerpoint/2010/main" val="455119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2655</TotalTime>
  <Words>2898</Words>
  <Application>Microsoft Macintosh PowerPoint</Application>
  <PresentationFormat>Custom</PresentationFormat>
  <Paragraphs>131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Parcel</vt:lpstr>
      <vt:lpstr>Impact of new 2018 tax act</vt:lpstr>
      <vt:lpstr>Table of contents:</vt:lpstr>
      <vt:lpstr>Why will only 6% of taxpayers find it worthwhile to itemize?</vt:lpstr>
      <vt:lpstr>Standard Deduction and Personal exemption</vt:lpstr>
      <vt:lpstr>The 2018 Tax Brackets </vt:lpstr>
      <vt:lpstr>What’s happening to the salt (state and local tax) deduction?</vt:lpstr>
      <vt:lpstr>The salt deduction</vt:lpstr>
      <vt:lpstr>How do I take advantage of the new qbi deduction?</vt:lpstr>
      <vt:lpstr>Tax cuts and jobs act changes under tax reform 2018 qualified business income deduction</vt:lpstr>
      <vt:lpstr>Glossary of Terms-filing status</vt:lpstr>
      <vt:lpstr>Glossary of Terms (Cont. )</vt:lpstr>
      <vt:lpstr>What tax deductions are disappearing?</vt:lpstr>
      <vt:lpstr>Deductions that are disappearing</vt:lpstr>
      <vt:lpstr>ObamacARE PENALTY (INDIvidual mandate) going away—but when?</vt:lpstr>
      <vt:lpstr>Obamacare penalties will be going away </vt:lpstr>
      <vt:lpstr>New 529 plan rules—any child, any school. </vt:lpstr>
      <vt:lpstr>529 account funds</vt:lpstr>
      <vt:lpstr>Expanded use of 529 account funds</vt:lpstr>
      <vt:lpstr>Buying or improving a home? Be tax Savvy</vt:lpstr>
      <vt:lpstr>Employee relocation? Moving expense surprise</vt:lpstr>
      <vt:lpstr>Exclusion for moving expenses for relocating employees suspended</vt:lpstr>
      <vt:lpstr>Why the rush to create a c-corporation?</vt:lpstr>
      <vt:lpstr>Corporate tax rates</vt:lpstr>
      <vt:lpstr>Tax breaks for parents</vt:lpstr>
      <vt:lpstr>Tax breaks for parents</vt:lpstr>
      <vt:lpstr>Tax breaks for parents cont. </vt:lpstr>
      <vt:lpstr>Elimination Of Marriage penalty</vt:lpstr>
      <vt:lpstr>How does the marriage penalty work?</vt:lpstr>
      <vt:lpstr>Changes in alimony</vt:lpstr>
      <vt:lpstr>ALIMONY DEDUCTION BY PAYOR/INCLUSION by payee suspended</vt:lpstr>
      <vt:lpstr>Changes to alternative minimum tax</vt:lpstr>
      <vt:lpstr>Alternative minimum tax 2.0</vt:lpstr>
      <vt:lpstr>Changes in foreign provisions</vt:lpstr>
      <vt:lpstr>Changes in foreign provisions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Tax Reform Seminar</dc:title>
  <dc:creator>Microsoft Office User</dc:creator>
  <cp:lastModifiedBy>Bogdan</cp:lastModifiedBy>
  <cp:revision>37</cp:revision>
  <dcterms:created xsi:type="dcterms:W3CDTF">2018-06-28T23:50:56Z</dcterms:created>
  <dcterms:modified xsi:type="dcterms:W3CDTF">2019-01-21T10:27:22Z</dcterms:modified>
</cp:coreProperties>
</file>